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7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rial Bold" panose="020B0704020202020204" pitchFamily="34" charset="0"/>
      <p:regular r:id="rId14"/>
      <p:bold r:id="rId15"/>
    </p:embeddedFont>
    <p:embeddedFont>
      <p:font typeface="Bahnschrift SemiBold" panose="020B0502040204020203" pitchFamily="34" charset="0"/>
      <p:bold r:id="rId16"/>
    </p:embeddedFont>
    <p:embeddedFont>
      <p:font typeface="Cy Grotesk Wide" panose="020B0604020202020204" charset="0"/>
      <p:regular r:id="rId17"/>
    </p:embeddedFont>
    <p:embeddedFont>
      <p:font typeface="Cy Grotesk Wide Bold" panose="020B0604020202020204" charset="0"/>
      <p:regular r:id="rId18"/>
    </p:embeddedFont>
    <p:embeddedFont>
      <p:font typeface="Lastica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16" y="7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7342" y="4581047"/>
            <a:ext cx="8734653" cy="8996365"/>
          </a:xfrm>
          <a:custGeom>
            <a:avLst/>
            <a:gdLst/>
            <a:ahLst/>
            <a:cxnLst/>
            <a:rect l="l" t="t" r="r" b="b"/>
            <a:pathLst>
              <a:path w="8734653" h="8996365">
                <a:moveTo>
                  <a:pt x="0" y="0"/>
                </a:moveTo>
                <a:lnTo>
                  <a:pt x="8734652" y="0"/>
                </a:lnTo>
                <a:lnTo>
                  <a:pt x="8734652" y="8996366"/>
                </a:lnTo>
                <a:lnTo>
                  <a:pt x="0" y="89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891974" y="-5120206"/>
            <a:ext cx="8734653" cy="8996365"/>
          </a:xfrm>
          <a:custGeom>
            <a:avLst/>
            <a:gdLst/>
            <a:ahLst/>
            <a:cxnLst/>
            <a:rect l="l" t="t" r="r" b="b"/>
            <a:pathLst>
              <a:path w="8734653" h="8996365">
                <a:moveTo>
                  <a:pt x="0" y="0"/>
                </a:moveTo>
                <a:lnTo>
                  <a:pt x="8734652" y="0"/>
                </a:lnTo>
                <a:lnTo>
                  <a:pt x="8734652" y="8996365"/>
                </a:lnTo>
                <a:lnTo>
                  <a:pt x="0" y="8996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69292" y="424456"/>
            <a:ext cx="2174502" cy="2113939"/>
          </a:xfrm>
          <a:custGeom>
            <a:avLst/>
            <a:gdLst/>
            <a:ahLst/>
            <a:cxnLst/>
            <a:rect l="l" t="t" r="r" b="b"/>
            <a:pathLst>
              <a:path w="2174502" h="2113939">
                <a:moveTo>
                  <a:pt x="0" y="0"/>
                </a:moveTo>
                <a:lnTo>
                  <a:pt x="2174502" y="0"/>
                </a:lnTo>
                <a:lnTo>
                  <a:pt x="2174502" y="2113939"/>
                </a:lnTo>
                <a:lnTo>
                  <a:pt x="0" y="211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280220" y="465270"/>
            <a:ext cx="2366191" cy="2032311"/>
          </a:xfrm>
          <a:custGeom>
            <a:avLst/>
            <a:gdLst/>
            <a:ahLst/>
            <a:cxnLst/>
            <a:rect l="l" t="t" r="r" b="b"/>
            <a:pathLst>
              <a:path w="2366191" h="2032311">
                <a:moveTo>
                  <a:pt x="0" y="0"/>
                </a:moveTo>
                <a:lnTo>
                  <a:pt x="2366191" y="0"/>
                </a:lnTo>
                <a:lnTo>
                  <a:pt x="2366191" y="2032311"/>
                </a:lnTo>
                <a:lnTo>
                  <a:pt x="0" y="2032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3658219" y="706118"/>
            <a:ext cx="10506730" cy="388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Sesiunea de Comunicări Științifice Studențești 2024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Facultatea de Inginerie Industrială și Robotică</a:t>
            </a:r>
          </a:p>
          <a:p>
            <a:pPr algn="ctr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039"/>
              </a:lnSpc>
              <a:spcBef>
                <a:spcPct val="0"/>
              </a:spcBef>
            </a:pPr>
            <a:endParaRPr lang="en-US" sz="3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5593" y="4179402"/>
            <a:ext cx="15013981" cy="146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Dispozitiv de Asistență în Acordarea Primului Ajutor în Caz de Stop Cardiac și Infarct Miocardic – Heart Glove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7453" y="7585710"/>
            <a:ext cx="4648291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Coordonator științific: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Conf.Dr.Ing. </a:t>
            </a:r>
            <a:r>
              <a:rPr lang="en-US" sz="269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PETRICEANU</a:t>
            </a:r>
            <a:r>
              <a:rPr lang="en-US" sz="2699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 Ștefan Constantin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Cy Grotesk Wide"/>
              <a:ea typeface="Cy Grotesk Wide"/>
              <a:cs typeface="Cy Grotesk Wide"/>
              <a:sym typeface="Cy Grotesk Wid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27299" y="7376160"/>
            <a:ext cx="5865852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Studenți: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PONTOȘ </a:t>
            </a:r>
            <a:r>
              <a:rPr lang="en-US" sz="2699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Silviu Andrei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MIRCU </a:t>
            </a:r>
            <a:r>
              <a:rPr lang="en-US" sz="2699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Daniel Ioan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ANDREESCU</a:t>
            </a:r>
            <a:r>
              <a:rPr lang="en-US" sz="2699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 RALUCA-IOANA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Cy Grotesk Wide"/>
              <a:ea typeface="Cy Grotesk Wide"/>
              <a:cs typeface="Cy Grotesk Wide"/>
              <a:sym typeface="Cy Grotesk 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00990">
            <a:off x="-3687359" y="6029289"/>
            <a:ext cx="8872218" cy="9138052"/>
          </a:xfrm>
          <a:custGeom>
            <a:avLst/>
            <a:gdLst/>
            <a:ahLst/>
            <a:cxnLst/>
            <a:rect l="l" t="t" r="r" b="b"/>
            <a:pathLst>
              <a:path w="8872218" h="9138052">
                <a:moveTo>
                  <a:pt x="0" y="0"/>
                </a:moveTo>
                <a:lnTo>
                  <a:pt x="8872218" y="0"/>
                </a:lnTo>
                <a:lnTo>
                  <a:pt x="8872218" y="9138052"/>
                </a:lnTo>
                <a:lnTo>
                  <a:pt x="0" y="913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754439"/>
            <a:ext cx="14598643" cy="85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 spc="559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REZULTATE ȘI ÎMBUNĂTATIRI</a:t>
            </a:r>
          </a:p>
        </p:txBody>
      </p:sp>
      <p:sp>
        <p:nvSpPr>
          <p:cNvPr id="4" name="Freeform 4"/>
          <p:cNvSpPr/>
          <p:nvPr/>
        </p:nvSpPr>
        <p:spPr>
          <a:xfrm rot="10163349">
            <a:off x="15070543" y="-1349364"/>
            <a:ext cx="5739963" cy="5911947"/>
          </a:xfrm>
          <a:custGeom>
            <a:avLst/>
            <a:gdLst/>
            <a:ahLst/>
            <a:cxnLst/>
            <a:rect l="l" t="t" r="r" b="b"/>
            <a:pathLst>
              <a:path w="5739963" h="5911947">
                <a:moveTo>
                  <a:pt x="0" y="0"/>
                </a:moveTo>
                <a:lnTo>
                  <a:pt x="5739963" y="0"/>
                </a:lnTo>
                <a:lnTo>
                  <a:pt x="5739963" y="5911946"/>
                </a:lnTo>
                <a:lnTo>
                  <a:pt x="0" y="5911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230889" y="2019300"/>
            <a:ext cx="9294841" cy="850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5642"/>
              </a:lnSpc>
              <a:buFont typeface="Arial"/>
              <a:buChar char="•"/>
            </a:pPr>
            <a:r>
              <a:rPr lang="en-US" sz="2700" b="1" u="none" strike="noStrike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Testele</a:t>
            </a:r>
            <a:r>
              <a:rPr lang="en-US" sz="2700" b="1" u="none" strike="noStrike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00" b="1" u="none" strike="noStrike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arată</a:t>
            </a:r>
            <a:r>
              <a:rPr lang="en-US" sz="2700" b="1" u="none" strike="noStrike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o </a:t>
            </a:r>
            <a:r>
              <a:rPr lang="ro-RO" sz="2700" b="1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eroare instantanee majoră(18%), datorată lipsei filtrării, sensibilității crescute și variabilitatea accelerației</a:t>
            </a:r>
          </a:p>
          <a:p>
            <a:pPr marL="582930" lvl="1" indent="-291465" algn="just">
              <a:lnSpc>
                <a:spcPts val="5642"/>
              </a:lnSpc>
              <a:buFont typeface="Arial"/>
              <a:buChar char="•"/>
            </a:pPr>
            <a:r>
              <a:rPr lang="ro-RO" sz="2700" b="1" u="none" strike="noStrike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Abaterea medie pătratică este de 0,5cm, adică 5,08% din </a:t>
            </a:r>
            <a:r>
              <a:rPr lang="ro-RO" sz="2700" b="1" u="none" strike="noStrik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cursa totală</a:t>
            </a:r>
            <a:endParaRPr lang="en-US" sz="2700" b="1" u="none" strike="noStrike" dirty="0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marL="582930" lvl="1" indent="-291465" algn="just">
              <a:lnSpc>
                <a:spcPts val="5642"/>
              </a:lnSpc>
              <a:buFont typeface="Arial"/>
              <a:buChar char="•"/>
            </a:pPr>
            <a:r>
              <a:rPr lang="ro-RO" sz="2700" b="1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Contorizarea apăsărilor este precisă </a:t>
            </a:r>
            <a:endParaRPr lang="ro-RO" sz="2700" b="1" u="none" strike="noStrike" spc="-43" dirty="0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marL="582930" lvl="1" indent="-291465" algn="just">
              <a:lnSpc>
                <a:spcPts val="5642"/>
              </a:lnSpc>
              <a:buFont typeface="Arial"/>
              <a:buChar char="•"/>
            </a:pPr>
            <a:r>
              <a:rPr lang="en-US" sz="2700" b="1" u="none" strike="noStrike" spc="-43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Îmbunătiri</a:t>
            </a:r>
            <a:r>
              <a:rPr lang="en-US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00" b="1" u="none" strike="noStrike" spc="-43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propuse</a:t>
            </a:r>
            <a:r>
              <a:rPr lang="en-US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:</a:t>
            </a:r>
            <a:r>
              <a:rPr lang="ro-RO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Reducere eroare instantanee,</a:t>
            </a:r>
            <a:r>
              <a:rPr lang="en-US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00" b="1" u="none" strike="noStrike" spc="-43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înlocuirea</a:t>
            </a:r>
            <a:r>
              <a:rPr lang="en-US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00" b="1" u="none" strike="noStrike" spc="-43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accelerometrului</a:t>
            </a:r>
            <a:r>
              <a:rPr lang="en-US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cu IMU, </a:t>
            </a:r>
            <a:r>
              <a:rPr lang="en-US" sz="2700" b="1" u="none" strike="noStrike" spc="-43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ecran</a:t>
            </a:r>
            <a:r>
              <a:rPr lang="en-US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color </a:t>
            </a:r>
            <a:r>
              <a:rPr lang="en-US" sz="2700" b="1" u="none" strike="noStrike" spc="-43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pentru</a:t>
            </a:r>
            <a:r>
              <a:rPr lang="en-US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00" b="1" u="none" strike="noStrike" spc="-43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ghidare</a:t>
            </a:r>
            <a:r>
              <a:rPr lang="en-US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00" b="1" u="none" strike="noStrike" spc="-43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vizuală</a:t>
            </a:r>
            <a:r>
              <a:rPr lang="en-US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, </a:t>
            </a:r>
            <a:r>
              <a:rPr lang="en-US" sz="2700" b="1" u="none" strike="noStrike" spc="-43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miniaturizarea</a:t>
            </a:r>
            <a:r>
              <a:rPr lang="ro-RO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, </a:t>
            </a:r>
            <a:r>
              <a:rPr lang="en-US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 </a:t>
            </a:r>
            <a:r>
              <a:rPr lang="en-US" sz="2700" b="1" u="none" strike="noStrike" spc="-43" dirty="0" err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feedbac</a:t>
            </a:r>
            <a:r>
              <a:rPr lang="ro-RO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k </a:t>
            </a:r>
            <a:r>
              <a:rPr lang="en-US" sz="2700" b="1" u="none" strike="noStrike" spc="-43" dirty="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audio.</a:t>
            </a:r>
          </a:p>
          <a:p>
            <a:pPr algn="just">
              <a:lnSpc>
                <a:spcPts val="5588"/>
              </a:lnSpc>
            </a:pPr>
            <a:endParaRPr lang="en-US" sz="2700" b="1" u="none" strike="noStrike" spc="-43" dirty="0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093516" y="2439329"/>
            <a:ext cx="4963595" cy="7316906"/>
          </a:xfrm>
          <a:custGeom>
            <a:avLst/>
            <a:gdLst/>
            <a:ahLst/>
            <a:cxnLst/>
            <a:rect l="l" t="t" r="r" b="b"/>
            <a:pathLst>
              <a:path w="4963595" h="7316906">
                <a:moveTo>
                  <a:pt x="0" y="0"/>
                </a:moveTo>
                <a:lnTo>
                  <a:pt x="4963595" y="0"/>
                </a:lnTo>
                <a:lnTo>
                  <a:pt x="4963595" y="7316906"/>
                </a:lnTo>
                <a:lnTo>
                  <a:pt x="0" y="731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2" t="-1174" b="-2132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8428" y="793281"/>
            <a:ext cx="13533958" cy="85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1" spc="559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Alternative masuratori</a:t>
            </a:r>
          </a:p>
        </p:txBody>
      </p:sp>
      <p:sp>
        <p:nvSpPr>
          <p:cNvPr id="3" name="Freeform 3"/>
          <p:cNvSpPr/>
          <p:nvPr/>
        </p:nvSpPr>
        <p:spPr>
          <a:xfrm>
            <a:off x="4840152" y="7500689"/>
            <a:ext cx="5410509" cy="5572622"/>
          </a:xfrm>
          <a:custGeom>
            <a:avLst/>
            <a:gdLst/>
            <a:ahLst/>
            <a:cxnLst/>
            <a:rect l="l" t="t" r="r" b="b"/>
            <a:pathLst>
              <a:path w="5410509" h="5572622">
                <a:moveTo>
                  <a:pt x="0" y="0"/>
                </a:moveTo>
                <a:lnTo>
                  <a:pt x="5410509" y="0"/>
                </a:lnTo>
                <a:lnTo>
                  <a:pt x="5410509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554045" y="-2158380"/>
            <a:ext cx="5410509" cy="5572622"/>
          </a:xfrm>
          <a:custGeom>
            <a:avLst/>
            <a:gdLst/>
            <a:ahLst/>
            <a:cxnLst/>
            <a:rect l="l" t="t" r="r" b="b"/>
            <a:pathLst>
              <a:path w="5410509" h="5572622">
                <a:moveTo>
                  <a:pt x="0" y="0"/>
                </a:moveTo>
                <a:lnTo>
                  <a:pt x="5410510" y="0"/>
                </a:lnTo>
                <a:lnTo>
                  <a:pt x="5410510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43337" y="2579946"/>
            <a:ext cx="17357881" cy="7178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863" lvl="1" indent="-333931" algn="l">
              <a:lnSpc>
                <a:spcPts val="6588"/>
              </a:lnSpc>
              <a:buFont typeface="Arial"/>
              <a:buChar char="•"/>
            </a:pPr>
            <a:r>
              <a:rPr lang="en-US" sz="3093" b="1" u="none" strike="noStrik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Potentiometru liniar – oferă măsurători precise ale deplasării liniare, dar necesită contact fizic direct și aliniere mecanică exactă.</a:t>
            </a:r>
          </a:p>
          <a:p>
            <a:pPr marL="589407" lvl="1" indent="-294704" algn="l">
              <a:lnSpc>
                <a:spcPts val="5814"/>
              </a:lnSpc>
              <a:buFont typeface="Arial"/>
              <a:buChar char="•"/>
            </a:pPr>
            <a:r>
              <a:rPr lang="en-US" sz="2729" b="1" u="none" strike="noStrik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Senzor ultrasonic – măsoară distanța fără contact, însă poate fi influențat de unghi și suprafață reflectantă.</a:t>
            </a:r>
          </a:p>
          <a:p>
            <a:pPr marL="667863" lvl="1" indent="-333931" algn="l">
              <a:lnSpc>
                <a:spcPts val="6588"/>
              </a:lnSpc>
              <a:buFont typeface="Arial"/>
              <a:buChar char="•"/>
            </a:pPr>
            <a:r>
              <a:rPr lang="en-US" sz="3093" b="1" u="none" strike="noStrik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Senzor Hall – detectează deplasarea prin câmp magnetic; precis și compact, dar necesită un magnet montat corespunzător.</a:t>
            </a:r>
          </a:p>
          <a:p>
            <a:pPr marL="667863" lvl="1" indent="-333931" algn="l">
              <a:lnSpc>
                <a:spcPts val="6588"/>
              </a:lnSpc>
              <a:buFont typeface="Arial"/>
              <a:buChar char="•"/>
            </a:pPr>
            <a:r>
              <a:rPr lang="en-US" sz="3093" b="1" u="none" strike="noStrik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Laser de distanță – foarte precis și rapid, dar mai scump și sensibil la suprafețe lucioase.</a:t>
            </a:r>
          </a:p>
          <a:p>
            <a:pPr algn="l">
              <a:lnSpc>
                <a:spcPts val="6588"/>
              </a:lnSpc>
            </a:pPr>
            <a:endParaRPr lang="en-US" sz="3093" b="1" u="none" strike="noStrike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826289" y="594983"/>
            <a:ext cx="1674929" cy="1391641"/>
          </a:xfrm>
          <a:custGeom>
            <a:avLst/>
            <a:gdLst/>
            <a:ahLst/>
            <a:cxnLst/>
            <a:rect l="l" t="t" r="r" b="b"/>
            <a:pathLst>
              <a:path w="1674929" h="1391641">
                <a:moveTo>
                  <a:pt x="0" y="0"/>
                </a:moveTo>
                <a:lnTo>
                  <a:pt x="1674929" y="0"/>
                </a:lnTo>
                <a:lnTo>
                  <a:pt x="1674929" y="1391641"/>
                </a:lnTo>
                <a:lnTo>
                  <a:pt x="0" y="1391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6014" y="-1353829"/>
            <a:ext cx="7270702" cy="7488551"/>
          </a:xfrm>
          <a:custGeom>
            <a:avLst/>
            <a:gdLst/>
            <a:ahLst/>
            <a:cxnLst/>
            <a:rect l="l" t="t" r="r" b="b"/>
            <a:pathLst>
              <a:path w="7270702" h="7488551">
                <a:moveTo>
                  <a:pt x="0" y="0"/>
                </a:moveTo>
                <a:lnTo>
                  <a:pt x="7270703" y="0"/>
                </a:lnTo>
                <a:lnTo>
                  <a:pt x="7270703" y="7488551"/>
                </a:lnTo>
                <a:lnTo>
                  <a:pt x="0" y="7488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113627" y="-2462453"/>
            <a:ext cx="5410509" cy="5572622"/>
          </a:xfrm>
          <a:custGeom>
            <a:avLst/>
            <a:gdLst/>
            <a:ahLst/>
            <a:cxnLst/>
            <a:rect l="l" t="t" r="r" b="b"/>
            <a:pathLst>
              <a:path w="5410509" h="5572622">
                <a:moveTo>
                  <a:pt x="0" y="0"/>
                </a:moveTo>
                <a:lnTo>
                  <a:pt x="5410509" y="0"/>
                </a:lnTo>
                <a:lnTo>
                  <a:pt x="5410509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106626" y="1040311"/>
            <a:ext cx="547362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b="1" u="none" strike="noStrike" spc="535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Concluzii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46014" y="114308"/>
            <a:ext cx="7139139" cy="555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27"/>
              </a:lnSpc>
            </a:pPr>
            <a:r>
              <a:rPr lang="en-US" sz="2476" b="1" u="none" strike="noStrik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Am constatat că realizarea unui dispozitiv pentru asistența persoanei care acordă primul ajutor în situație de stop cardio-respirator sau infarct miocardic este validă, fiind posibilă dezvoltarea unui produs certificat de autoritățile competente cu acest scop.</a:t>
            </a:r>
          </a:p>
          <a:p>
            <a:pPr marL="0" lvl="0" indent="0" algn="ctr">
              <a:lnSpc>
                <a:spcPts val="4235"/>
              </a:lnSpc>
            </a:pPr>
            <a:endParaRPr lang="en-US" sz="2476" b="1" u="none" strike="noStrike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57530" y="2802263"/>
            <a:ext cx="5410509" cy="5572622"/>
          </a:xfrm>
          <a:custGeom>
            <a:avLst/>
            <a:gdLst/>
            <a:ahLst/>
            <a:cxnLst/>
            <a:rect l="l" t="t" r="r" b="b"/>
            <a:pathLst>
              <a:path w="5410509" h="5572622">
                <a:moveTo>
                  <a:pt x="0" y="0"/>
                </a:moveTo>
                <a:lnTo>
                  <a:pt x="5410509" y="0"/>
                </a:lnTo>
                <a:lnTo>
                  <a:pt x="5410509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57530" y="3373726"/>
            <a:ext cx="6151299" cy="688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41"/>
              </a:lnSpc>
              <a:spcBef>
                <a:spcPct val="0"/>
              </a:spcBef>
            </a:pPr>
            <a:r>
              <a:rPr lang="en-US" sz="2729" b="1" u="none" strike="noStrik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În afară de îmbunătățirile tehnologice enunțate anterior, proiectul realizat poate fi dezvoltat într-un produs pregătit pentru rigorile industriei medicale și pentru comercializarea pe piață, în urma certificării eficienței acestuia.</a:t>
            </a:r>
          </a:p>
          <a:p>
            <a:pPr marL="0" lvl="0" indent="0" algn="ctr">
              <a:lnSpc>
                <a:spcPts val="5541"/>
              </a:lnSpc>
              <a:spcBef>
                <a:spcPct val="0"/>
              </a:spcBef>
            </a:pPr>
            <a:endParaRPr lang="en-US" sz="2729" b="1" u="none" strike="noStrike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643077" y="4714378"/>
            <a:ext cx="5410509" cy="5572622"/>
          </a:xfrm>
          <a:custGeom>
            <a:avLst/>
            <a:gdLst/>
            <a:ahLst/>
            <a:cxnLst/>
            <a:rect l="l" t="t" r="r" b="b"/>
            <a:pathLst>
              <a:path w="5410509" h="5572622">
                <a:moveTo>
                  <a:pt x="0" y="0"/>
                </a:moveTo>
                <a:lnTo>
                  <a:pt x="5410509" y="0"/>
                </a:lnTo>
                <a:lnTo>
                  <a:pt x="5410509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9512720" y="5925172"/>
            <a:ext cx="6672434" cy="387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9"/>
              </a:lnSpc>
              <a:spcBef>
                <a:spcPct val="0"/>
              </a:spcBef>
            </a:pPr>
            <a:r>
              <a:rPr lang="en-US" sz="2576" b="1" u="none" strike="noStrik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De asemenea o altă concluzie care a reieșit din dezvoltarea proiectului a fost că mănușa creată poate să  parametrii critici: frecvența, amplifitudinea, momentul expirării și durata.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6555" y="7500689"/>
            <a:ext cx="5410509" cy="5572622"/>
          </a:xfrm>
          <a:custGeom>
            <a:avLst/>
            <a:gdLst/>
            <a:ahLst/>
            <a:cxnLst/>
            <a:rect l="l" t="t" r="r" b="b"/>
            <a:pathLst>
              <a:path w="5410509" h="5572622">
                <a:moveTo>
                  <a:pt x="0" y="0"/>
                </a:moveTo>
                <a:lnTo>
                  <a:pt x="5410510" y="0"/>
                </a:lnTo>
                <a:lnTo>
                  <a:pt x="5410510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0742593" y="0"/>
            <a:ext cx="7545407" cy="10287000"/>
            <a:chOff x="0" y="0"/>
            <a:chExt cx="1054893" cy="14381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4893" cy="1438184"/>
            </a:xfrm>
            <a:custGeom>
              <a:avLst/>
              <a:gdLst/>
              <a:ahLst/>
              <a:cxnLst/>
              <a:rect l="l" t="t" r="r" b="b"/>
              <a:pathLst>
                <a:path w="1054893" h="1438184">
                  <a:moveTo>
                    <a:pt x="0" y="0"/>
                  </a:moveTo>
                  <a:lnTo>
                    <a:pt x="1054893" y="0"/>
                  </a:lnTo>
                  <a:lnTo>
                    <a:pt x="1054893" y="1438184"/>
                  </a:lnTo>
                  <a:lnTo>
                    <a:pt x="0" y="1438184"/>
                  </a:lnTo>
                  <a:close/>
                </a:path>
              </a:pathLst>
            </a:custGeom>
            <a:blipFill>
              <a:blip r:embed="rId4"/>
              <a:stretch>
                <a:fillRect t="-4943" b="-494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53197" y="688644"/>
            <a:ext cx="1016607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714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Cuprins</a:t>
            </a:r>
          </a:p>
        </p:txBody>
      </p:sp>
      <p:sp>
        <p:nvSpPr>
          <p:cNvPr id="6" name="Freeform 6"/>
          <p:cNvSpPr/>
          <p:nvPr/>
        </p:nvSpPr>
        <p:spPr>
          <a:xfrm rot="8679312">
            <a:off x="8489515" y="-2663571"/>
            <a:ext cx="5410509" cy="5572622"/>
          </a:xfrm>
          <a:custGeom>
            <a:avLst/>
            <a:gdLst/>
            <a:ahLst/>
            <a:cxnLst/>
            <a:rect l="l" t="t" r="r" b="b"/>
            <a:pathLst>
              <a:path w="5410509" h="5572622">
                <a:moveTo>
                  <a:pt x="0" y="0"/>
                </a:moveTo>
                <a:lnTo>
                  <a:pt x="5410509" y="0"/>
                </a:lnTo>
                <a:lnTo>
                  <a:pt x="5410509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537155" y="1793201"/>
            <a:ext cx="8066008" cy="746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019" lvl="1" indent="-419009" algn="l">
              <a:lnSpc>
                <a:spcPts val="7452"/>
              </a:lnSpc>
              <a:buFont typeface="Arial"/>
              <a:buChar char="•"/>
            </a:pPr>
            <a:r>
              <a:rPr lang="en-US" sz="3881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Introducere</a:t>
            </a:r>
          </a:p>
          <a:p>
            <a:pPr marL="838019" lvl="1" indent="-419009" algn="l">
              <a:lnSpc>
                <a:spcPts val="7452"/>
              </a:lnSpc>
              <a:buFont typeface="Arial"/>
              <a:buChar char="•"/>
            </a:pPr>
            <a:r>
              <a:rPr lang="en-US" sz="3881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Accelerometru</a:t>
            </a:r>
          </a:p>
          <a:p>
            <a:pPr marL="838019" lvl="1" indent="-419009" algn="l">
              <a:lnSpc>
                <a:spcPts val="7452"/>
              </a:lnSpc>
              <a:buFont typeface="Arial"/>
              <a:buChar char="•"/>
            </a:pPr>
            <a:r>
              <a:rPr lang="en-US" sz="3881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MEMS device-uri</a:t>
            </a:r>
          </a:p>
          <a:p>
            <a:pPr marL="838019" lvl="1" indent="-419009" algn="l">
              <a:lnSpc>
                <a:spcPts val="7452"/>
              </a:lnSpc>
              <a:buFont typeface="Arial"/>
              <a:buChar char="•"/>
            </a:pPr>
            <a:r>
              <a:rPr lang="en-US" sz="3881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Metoda de testare</a:t>
            </a:r>
          </a:p>
          <a:p>
            <a:pPr marL="838019" lvl="1" indent="-419009" algn="l">
              <a:lnSpc>
                <a:spcPts val="7452"/>
              </a:lnSpc>
              <a:buFont typeface="Arial"/>
              <a:buChar char="•"/>
            </a:pPr>
            <a:r>
              <a:rPr lang="en-US" sz="3881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Prezentarea algoritmului</a:t>
            </a:r>
          </a:p>
          <a:p>
            <a:pPr marL="838019" lvl="1" indent="-419009" algn="l">
              <a:lnSpc>
                <a:spcPts val="7452"/>
              </a:lnSpc>
              <a:buFont typeface="Arial"/>
              <a:buChar char="•"/>
            </a:pPr>
            <a:r>
              <a:rPr lang="en-US" sz="3881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Surse erori</a:t>
            </a:r>
          </a:p>
          <a:p>
            <a:pPr marL="838019" lvl="1" indent="-419009" algn="l">
              <a:lnSpc>
                <a:spcPts val="7452"/>
              </a:lnSpc>
              <a:buFont typeface="Arial"/>
              <a:buChar char="•"/>
            </a:pPr>
            <a:r>
              <a:rPr lang="en-US" sz="3881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Alternative masuratori</a:t>
            </a:r>
          </a:p>
          <a:p>
            <a:pPr marL="838019" lvl="1" indent="-419009" algn="l">
              <a:lnSpc>
                <a:spcPts val="7452"/>
              </a:lnSpc>
              <a:buFont typeface="Arial"/>
              <a:buChar char="•"/>
            </a:pPr>
            <a:r>
              <a:rPr lang="en-US" sz="3881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Concluzii</a:t>
            </a:r>
          </a:p>
        </p:txBody>
      </p:sp>
      <p:sp>
        <p:nvSpPr>
          <p:cNvPr id="8" name="Freeform 8"/>
          <p:cNvSpPr/>
          <p:nvPr/>
        </p:nvSpPr>
        <p:spPr>
          <a:xfrm>
            <a:off x="6753825" y="370085"/>
            <a:ext cx="1244880" cy="1423459"/>
          </a:xfrm>
          <a:custGeom>
            <a:avLst/>
            <a:gdLst/>
            <a:ahLst/>
            <a:cxnLst/>
            <a:rect l="l" t="t" r="r" b="b"/>
            <a:pathLst>
              <a:path w="1244880" h="1423459">
                <a:moveTo>
                  <a:pt x="0" y="0"/>
                </a:moveTo>
                <a:lnTo>
                  <a:pt x="1244879" y="0"/>
                </a:lnTo>
                <a:lnTo>
                  <a:pt x="1244879" y="1423459"/>
                </a:lnTo>
                <a:lnTo>
                  <a:pt x="0" y="1423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40152" y="7500689"/>
            <a:ext cx="5410509" cy="5572622"/>
          </a:xfrm>
          <a:custGeom>
            <a:avLst/>
            <a:gdLst/>
            <a:ahLst/>
            <a:cxnLst/>
            <a:rect l="l" t="t" r="r" b="b"/>
            <a:pathLst>
              <a:path w="5410509" h="5572622">
                <a:moveTo>
                  <a:pt x="0" y="0"/>
                </a:moveTo>
                <a:lnTo>
                  <a:pt x="5410509" y="0"/>
                </a:lnTo>
                <a:lnTo>
                  <a:pt x="5410509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554045" y="-2158380"/>
            <a:ext cx="5410509" cy="5572622"/>
          </a:xfrm>
          <a:custGeom>
            <a:avLst/>
            <a:gdLst/>
            <a:ahLst/>
            <a:cxnLst/>
            <a:rect l="l" t="t" r="r" b="b"/>
            <a:pathLst>
              <a:path w="5410509" h="5572622">
                <a:moveTo>
                  <a:pt x="0" y="0"/>
                </a:moveTo>
                <a:lnTo>
                  <a:pt x="5410510" y="0"/>
                </a:lnTo>
                <a:lnTo>
                  <a:pt x="5410510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1446000" y="2097582"/>
            <a:ext cx="5813300" cy="6652999"/>
          </a:xfrm>
          <a:custGeom>
            <a:avLst/>
            <a:gdLst/>
            <a:ahLst/>
            <a:cxnLst/>
            <a:rect l="l" t="t" r="r" b="b"/>
            <a:pathLst>
              <a:path w="5813300" h="6652999">
                <a:moveTo>
                  <a:pt x="0" y="0"/>
                </a:moveTo>
                <a:lnTo>
                  <a:pt x="5813300" y="0"/>
                </a:lnTo>
                <a:lnTo>
                  <a:pt x="5813300" y="6652999"/>
                </a:lnTo>
                <a:lnTo>
                  <a:pt x="0" y="6652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791532" y="708285"/>
            <a:ext cx="7748618" cy="85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1" spc="559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Introducere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5291" y="1992237"/>
            <a:ext cx="9459130" cy="8735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407" lvl="1" indent="-294704" algn="l">
              <a:lnSpc>
                <a:spcPts val="6224"/>
              </a:lnSpc>
              <a:buFont typeface="Arial"/>
              <a:buChar char="•"/>
            </a:pPr>
            <a:r>
              <a:rPr lang="en-US" sz="272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Stopul cardiac și infarctul miocardic reprezintă cele mai întâlnite afecțiuni cardiace la nivel global.</a:t>
            </a:r>
          </a:p>
          <a:p>
            <a:pPr marL="589407" lvl="1" indent="-294704" algn="l">
              <a:lnSpc>
                <a:spcPts val="6224"/>
              </a:lnSpc>
              <a:buFont typeface="Arial"/>
              <a:buChar char="•"/>
            </a:pPr>
            <a:r>
              <a:rPr lang="en-US" sz="272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Stopul cardiac înseamnă oprirea funcției inimii de pompare a sângelui în organism, în timp ce infarctul miocardic reprezintă blocarea unei artere de la nivelul inimii de către un cheag de sânge. </a:t>
            </a:r>
          </a:p>
          <a:p>
            <a:pPr marL="589407" lvl="1" indent="-294704" algn="l">
              <a:lnSpc>
                <a:spcPts val="6224"/>
              </a:lnSpc>
              <a:buFont typeface="Arial"/>
              <a:buChar char="•"/>
            </a:pPr>
            <a:r>
              <a:rPr lang="en-US" sz="272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În ambele cazuri oprirea fluxului arterial poate duce la decesul persoanei.</a:t>
            </a:r>
          </a:p>
          <a:p>
            <a:pPr algn="l">
              <a:lnSpc>
                <a:spcPts val="3413"/>
              </a:lnSpc>
              <a:spcBef>
                <a:spcPct val="0"/>
              </a:spcBef>
            </a:pPr>
            <a:endParaRPr lang="en-US" sz="2729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  <a:p>
            <a:pPr algn="l">
              <a:lnSpc>
                <a:spcPts val="3413"/>
              </a:lnSpc>
              <a:spcBef>
                <a:spcPct val="0"/>
              </a:spcBef>
            </a:pPr>
            <a:endParaRPr lang="en-US" sz="2729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172014" y="712156"/>
            <a:ext cx="1421509" cy="987303"/>
          </a:xfrm>
          <a:custGeom>
            <a:avLst/>
            <a:gdLst/>
            <a:ahLst/>
            <a:cxnLst/>
            <a:rect l="l" t="t" r="r" b="b"/>
            <a:pathLst>
              <a:path w="1421509" h="987303">
                <a:moveTo>
                  <a:pt x="0" y="0"/>
                </a:moveTo>
                <a:lnTo>
                  <a:pt x="1421509" y="0"/>
                </a:lnTo>
                <a:lnTo>
                  <a:pt x="1421509" y="987302"/>
                </a:lnTo>
                <a:lnTo>
                  <a:pt x="0" y="987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212696">
            <a:off x="-4055552" y="2270492"/>
            <a:ext cx="11797975" cy="12151473"/>
          </a:xfrm>
          <a:custGeom>
            <a:avLst/>
            <a:gdLst/>
            <a:ahLst/>
            <a:cxnLst/>
            <a:rect l="l" t="t" r="r" b="b"/>
            <a:pathLst>
              <a:path w="11797975" h="12151473">
                <a:moveTo>
                  <a:pt x="0" y="0"/>
                </a:moveTo>
                <a:lnTo>
                  <a:pt x="11797975" y="0"/>
                </a:lnTo>
                <a:lnTo>
                  <a:pt x="11797975" y="12151473"/>
                </a:lnTo>
                <a:lnTo>
                  <a:pt x="0" y="1215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117813" y="-1811770"/>
            <a:ext cx="5840316" cy="6335648"/>
          </a:xfrm>
          <a:custGeom>
            <a:avLst/>
            <a:gdLst/>
            <a:ahLst/>
            <a:cxnLst/>
            <a:rect l="l" t="t" r="r" b="b"/>
            <a:pathLst>
              <a:path w="5840316" h="6335648">
                <a:moveTo>
                  <a:pt x="0" y="0"/>
                </a:moveTo>
                <a:lnTo>
                  <a:pt x="5840315" y="0"/>
                </a:lnTo>
                <a:lnTo>
                  <a:pt x="5840315" y="6335649"/>
                </a:lnTo>
                <a:lnTo>
                  <a:pt x="0" y="6335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322548" y="1757592"/>
            <a:ext cx="11282657" cy="3051340"/>
          </a:xfrm>
          <a:custGeom>
            <a:avLst/>
            <a:gdLst/>
            <a:ahLst/>
            <a:cxnLst/>
            <a:rect l="l" t="t" r="r" b="b"/>
            <a:pathLst>
              <a:path w="11282657" h="3051340">
                <a:moveTo>
                  <a:pt x="0" y="0"/>
                </a:moveTo>
                <a:lnTo>
                  <a:pt x="11282657" y="0"/>
                </a:lnTo>
                <a:lnTo>
                  <a:pt x="11282657" y="3051340"/>
                </a:lnTo>
                <a:lnTo>
                  <a:pt x="0" y="3051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4205940" y="382359"/>
            <a:ext cx="8662750" cy="85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80"/>
              </a:lnSpc>
              <a:spcBef>
                <a:spcPct val="0"/>
              </a:spcBef>
            </a:pPr>
            <a:r>
              <a:rPr lang="en-US" sz="4700" b="1" u="none" strike="noStrike" spc="559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SOLUȚIA NOASTRĂ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35666" y="5619952"/>
            <a:ext cx="18399085" cy="422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407" lvl="1" indent="-294704" algn="l">
              <a:lnSpc>
                <a:spcPts val="6825"/>
              </a:lnSpc>
              <a:buFont typeface="Arial"/>
              <a:buChar char="•"/>
            </a:pPr>
            <a:r>
              <a:rPr lang="en-US" sz="2729" b="1" u="none" strike="noStrik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Ideea noastră este centrată în jurul unui dispozitiv inovator, sub forma unei mănuși, care permite efectuarea antrenamentelor de resuscitare cardiopulmonară (CPR) și chiar a manevrelor de CPR în situații reale. Această mănușă inteligentă integrează senzori pentru a monitoriza și oferi feedback în timp real, asigurându-se că mișcările sunt precise și conforme cu standardele internaționale pentru CPR.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04299" y="453552"/>
            <a:ext cx="1077538" cy="1168927"/>
          </a:xfrm>
          <a:custGeom>
            <a:avLst/>
            <a:gdLst/>
            <a:ahLst/>
            <a:cxnLst/>
            <a:rect l="l" t="t" r="r" b="b"/>
            <a:pathLst>
              <a:path w="1077538" h="1168927">
                <a:moveTo>
                  <a:pt x="0" y="0"/>
                </a:moveTo>
                <a:lnTo>
                  <a:pt x="1077538" y="0"/>
                </a:lnTo>
                <a:lnTo>
                  <a:pt x="1077538" y="1168927"/>
                </a:lnTo>
                <a:lnTo>
                  <a:pt x="0" y="1168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9306344">
            <a:off x="-1303883" y="7085274"/>
            <a:ext cx="7006267" cy="7216192"/>
          </a:xfrm>
          <a:custGeom>
            <a:avLst/>
            <a:gdLst/>
            <a:ahLst/>
            <a:cxnLst/>
            <a:rect l="l" t="t" r="r" b="b"/>
            <a:pathLst>
              <a:path w="7006267" h="7216192">
                <a:moveTo>
                  <a:pt x="0" y="0"/>
                </a:moveTo>
                <a:lnTo>
                  <a:pt x="7006266" y="0"/>
                </a:lnTo>
                <a:lnTo>
                  <a:pt x="7006266" y="7216193"/>
                </a:lnTo>
                <a:lnTo>
                  <a:pt x="0" y="7216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9306344">
            <a:off x="12325320" y="-4604506"/>
            <a:ext cx="11334696" cy="11674313"/>
          </a:xfrm>
          <a:custGeom>
            <a:avLst/>
            <a:gdLst/>
            <a:ahLst/>
            <a:cxnLst/>
            <a:rect l="l" t="t" r="r" b="b"/>
            <a:pathLst>
              <a:path w="11334696" h="11674313">
                <a:moveTo>
                  <a:pt x="0" y="0"/>
                </a:moveTo>
                <a:lnTo>
                  <a:pt x="11334697" y="0"/>
                </a:lnTo>
                <a:lnTo>
                  <a:pt x="11334697" y="11674312"/>
                </a:lnTo>
                <a:lnTo>
                  <a:pt x="0" y="11674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1610710" y="3441115"/>
            <a:ext cx="6200104" cy="5679237"/>
          </a:xfrm>
          <a:custGeom>
            <a:avLst/>
            <a:gdLst/>
            <a:ahLst/>
            <a:cxnLst/>
            <a:rect l="l" t="t" r="r" b="b"/>
            <a:pathLst>
              <a:path w="6200104" h="5679237">
                <a:moveTo>
                  <a:pt x="0" y="0"/>
                </a:moveTo>
                <a:lnTo>
                  <a:pt x="6200104" y="0"/>
                </a:lnTo>
                <a:lnTo>
                  <a:pt x="6200104" y="5679237"/>
                </a:lnTo>
                <a:lnTo>
                  <a:pt x="0" y="5679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901" t="-17687" r="-12901" b="-1965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814421" y="699946"/>
            <a:ext cx="9334943" cy="85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 spc="559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Accelerometru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8575" y="2133727"/>
            <a:ext cx="10397919" cy="86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929" lvl="1" indent="-294465" algn="l">
              <a:lnSpc>
                <a:spcPts val="6355"/>
              </a:lnSpc>
              <a:buFont typeface="Arial"/>
              <a:buChar char="•"/>
            </a:pPr>
            <a:r>
              <a:rPr lang="en-US" sz="2727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Senzorul folosit pentru detectarea compresiilor este un accelerometru ADXL345.</a:t>
            </a:r>
          </a:p>
          <a:p>
            <a:pPr marL="588929" lvl="1" indent="-294465" algn="l">
              <a:lnSpc>
                <a:spcPts val="6355"/>
              </a:lnSpc>
              <a:buFont typeface="Arial"/>
              <a:buChar char="•"/>
            </a:pPr>
            <a:r>
              <a:rPr lang="en-US" sz="2727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Detectarea presei se realizeaza cu ajutorul unui accelerometru montat pe mana utilizatorului, iar calculele pentru inregistrarea amplitudinii si frecventei se bazeaza pe presupunerea ca, pentru a administra o presa corect, palma trebuie sa fie paralela cu solul, adica axa normala fata de planul mainii trebuie sa fie perpendiculara pe sol.</a:t>
            </a:r>
          </a:p>
          <a:p>
            <a:pPr marL="653698" lvl="1" indent="-326849" algn="l">
              <a:lnSpc>
                <a:spcPts val="5207"/>
              </a:lnSpc>
              <a:buFont typeface="Arial"/>
              <a:buChar char="•"/>
            </a:pPr>
            <a:endParaRPr lang="en-US" sz="2727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00990">
            <a:off x="6606562" y="6309152"/>
            <a:ext cx="10630757" cy="10949282"/>
          </a:xfrm>
          <a:custGeom>
            <a:avLst/>
            <a:gdLst/>
            <a:ahLst/>
            <a:cxnLst/>
            <a:rect l="l" t="t" r="r" b="b"/>
            <a:pathLst>
              <a:path w="10630757" h="10949282">
                <a:moveTo>
                  <a:pt x="0" y="0"/>
                </a:moveTo>
                <a:lnTo>
                  <a:pt x="10630758" y="0"/>
                </a:lnTo>
                <a:lnTo>
                  <a:pt x="10630758" y="10949282"/>
                </a:lnTo>
                <a:lnTo>
                  <a:pt x="0" y="109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7778372">
            <a:off x="-445899" y="-1500115"/>
            <a:ext cx="6233310" cy="6420076"/>
          </a:xfrm>
          <a:custGeom>
            <a:avLst/>
            <a:gdLst/>
            <a:ahLst/>
            <a:cxnLst/>
            <a:rect l="l" t="t" r="r" b="b"/>
            <a:pathLst>
              <a:path w="6233310" h="6420076">
                <a:moveTo>
                  <a:pt x="0" y="0"/>
                </a:moveTo>
                <a:lnTo>
                  <a:pt x="6233311" y="0"/>
                </a:lnTo>
                <a:lnTo>
                  <a:pt x="6233311" y="6420076"/>
                </a:lnTo>
                <a:lnTo>
                  <a:pt x="0" y="642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69569" y="2680447"/>
            <a:ext cx="11993693" cy="804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407" lvl="1" indent="-294704" algn="l">
              <a:lnSpc>
                <a:spcPts val="6606"/>
              </a:lnSpc>
              <a:buFont typeface="Arial"/>
              <a:buChar char="•"/>
            </a:pPr>
            <a:r>
              <a:rPr lang="en-US" sz="2729" b="1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Dispozitivele MEMS (Micro-Electro-Mechanical Systems) combină componente mecanice și electronice la scară mică. Ele funcționează prin detectarea mișcărilor sau deformărilor unor structuri microscopice și transformarea acestora în semnale electrice (senzori), sau invers – folosind semnale electrice pentru a produce mișcare (actuatori). Cele mai comune principii sunt cele piezorezistive, capacitive, piezoelectrice și electrostatice.</a:t>
            </a:r>
          </a:p>
          <a:p>
            <a:pPr marL="509782" lvl="1" indent="-254891" algn="ctr">
              <a:lnSpc>
                <a:spcPts val="3305"/>
              </a:lnSpc>
              <a:buFont typeface="Arial"/>
              <a:buChar char="•"/>
            </a:pPr>
            <a:endParaRPr lang="en-US" sz="2729" b="1">
              <a:solidFill>
                <a:srgbClr val="000000"/>
              </a:solidFill>
              <a:latin typeface="Cy Grotesk Wide Bold"/>
              <a:ea typeface="Cy Grotesk Wide Bold"/>
              <a:cs typeface="Cy Grotesk Wide Bold"/>
              <a:sym typeface="Cy Grotesk Wide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826289" y="594983"/>
            <a:ext cx="1674929" cy="1391641"/>
          </a:xfrm>
          <a:custGeom>
            <a:avLst/>
            <a:gdLst/>
            <a:ahLst/>
            <a:cxnLst/>
            <a:rect l="l" t="t" r="r" b="b"/>
            <a:pathLst>
              <a:path w="1674929" h="1391641">
                <a:moveTo>
                  <a:pt x="0" y="0"/>
                </a:moveTo>
                <a:lnTo>
                  <a:pt x="1674929" y="0"/>
                </a:lnTo>
                <a:lnTo>
                  <a:pt x="1674929" y="1391641"/>
                </a:lnTo>
                <a:lnTo>
                  <a:pt x="0" y="1391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738294" y="3134513"/>
            <a:ext cx="4967463" cy="4967463"/>
          </a:xfrm>
          <a:custGeom>
            <a:avLst/>
            <a:gdLst/>
            <a:ahLst/>
            <a:cxnLst/>
            <a:rect l="l" t="t" r="r" b="b"/>
            <a:pathLst>
              <a:path w="4967463" h="4967463">
                <a:moveTo>
                  <a:pt x="0" y="0"/>
                </a:moveTo>
                <a:lnTo>
                  <a:pt x="4967463" y="0"/>
                </a:lnTo>
                <a:lnTo>
                  <a:pt x="4967463" y="4967463"/>
                </a:lnTo>
                <a:lnTo>
                  <a:pt x="0" y="49674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802653" y="360981"/>
            <a:ext cx="14586794" cy="168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80"/>
              </a:lnSpc>
              <a:spcBef>
                <a:spcPct val="0"/>
              </a:spcBef>
            </a:pPr>
            <a:r>
              <a:rPr lang="en-US" sz="4700" b="1" u="none" strike="noStrike" spc="559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PRINCIPIUL DE FUNCȚIONARE AL DISPOZITIVELOR MEMS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00990">
            <a:off x="-991514" y="-2474169"/>
            <a:ext cx="6385551" cy="6576878"/>
          </a:xfrm>
          <a:custGeom>
            <a:avLst/>
            <a:gdLst/>
            <a:ahLst/>
            <a:cxnLst/>
            <a:rect l="l" t="t" r="r" b="b"/>
            <a:pathLst>
              <a:path w="6385551" h="6576878">
                <a:moveTo>
                  <a:pt x="0" y="0"/>
                </a:moveTo>
                <a:lnTo>
                  <a:pt x="6385551" y="0"/>
                </a:lnTo>
                <a:lnTo>
                  <a:pt x="6385551" y="6576878"/>
                </a:lnTo>
                <a:lnTo>
                  <a:pt x="0" y="6576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5249726" cy="85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1" spc="559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prezentare algoritm</a:t>
            </a:r>
          </a:p>
        </p:txBody>
      </p:sp>
      <p:sp>
        <p:nvSpPr>
          <p:cNvPr id="4" name="Freeform 4"/>
          <p:cNvSpPr/>
          <p:nvPr/>
        </p:nvSpPr>
        <p:spPr>
          <a:xfrm rot="-9300990">
            <a:off x="13652139" y="6570168"/>
            <a:ext cx="6385551" cy="6576878"/>
          </a:xfrm>
          <a:custGeom>
            <a:avLst/>
            <a:gdLst/>
            <a:ahLst/>
            <a:cxnLst/>
            <a:rect l="l" t="t" r="r" b="b"/>
            <a:pathLst>
              <a:path w="6385551" h="6576878">
                <a:moveTo>
                  <a:pt x="0" y="0"/>
                </a:moveTo>
                <a:lnTo>
                  <a:pt x="6385551" y="0"/>
                </a:lnTo>
                <a:lnTo>
                  <a:pt x="6385551" y="6576879"/>
                </a:lnTo>
                <a:lnTo>
                  <a:pt x="0" y="6576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22B5C-E72A-A5DC-031E-2D5157DE2179}"/>
              </a:ext>
            </a:extLst>
          </p:cNvPr>
          <p:cNvSpPr txBox="1"/>
          <p:nvPr/>
        </p:nvSpPr>
        <p:spPr>
          <a:xfrm>
            <a:off x="1361874" y="2781300"/>
            <a:ext cx="1524972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Utilizeaz</a:t>
            </a:r>
            <a:r>
              <a:rPr lang="ro-RO" sz="2800" dirty="0"/>
              <a:t>ă accelerațiile in lungul axei Z ale senzorului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800" dirty="0"/>
              <a:t>Memorează accelerația medie (a)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800" dirty="0"/>
              <a:t>Memorează durata apăsării (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t</a:t>
            </a:r>
            <a:r>
              <a:rPr lang="en-GB" sz="2800" b="0" i="0" u="none" strike="noStrike" baseline="-25000" dirty="0">
                <a:solidFill>
                  <a:srgbClr val="000000"/>
                </a:solidFill>
                <a:effectLst/>
                <a:latin typeface="+mj-lt"/>
              </a:rPr>
              <a:t>d</a:t>
            </a:r>
            <a:r>
              <a:rPr lang="ro-RO" sz="2800" dirty="0"/>
              <a:t>)</a:t>
            </a:r>
            <a:endParaRPr lang="ro-RO" sz="28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800" dirty="0"/>
              <a:t>Verifică ca apăsarea să fie completă – coborâre și urcare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800" dirty="0"/>
              <a:t>Calculează distanța (d)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800" dirty="0"/>
          </a:p>
          <a:p>
            <a:pPr algn="ctr"/>
            <a:r>
              <a:rPr lang="en-GB" sz="54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d=a*t</a:t>
            </a:r>
            <a:r>
              <a:rPr lang="en-GB" sz="5400" b="0" i="0" u="none" strike="noStrike" baseline="-2500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d </a:t>
            </a:r>
            <a:endParaRPr lang="ro-RO" sz="54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09800" y="602615"/>
            <a:ext cx="16768863" cy="85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 spc="559" dirty="0" err="1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Metoda</a:t>
            </a:r>
            <a:r>
              <a:rPr lang="en-US" sz="4700" b="1" spc="559" dirty="0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 de </a:t>
            </a:r>
            <a:r>
              <a:rPr lang="en-US" sz="4700" b="1" spc="559" dirty="0" err="1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Testare</a:t>
            </a:r>
            <a:endParaRPr lang="en-US" sz="4700" b="1" spc="559" dirty="0">
              <a:solidFill>
                <a:srgbClr val="3C6CA8"/>
              </a:solidFill>
              <a:latin typeface="Lastica Bold"/>
              <a:ea typeface="Lastica Bold"/>
              <a:cs typeface="Lastica Bold"/>
              <a:sym typeface="Lastica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451294" y="320873"/>
            <a:ext cx="1379620" cy="1415655"/>
          </a:xfrm>
          <a:custGeom>
            <a:avLst/>
            <a:gdLst/>
            <a:ahLst/>
            <a:cxnLst/>
            <a:rect l="l" t="t" r="r" b="b"/>
            <a:pathLst>
              <a:path w="1379620" h="1415655">
                <a:moveTo>
                  <a:pt x="0" y="0"/>
                </a:moveTo>
                <a:lnTo>
                  <a:pt x="1379620" y="0"/>
                </a:lnTo>
                <a:lnTo>
                  <a:pt x="1379620" y="1415654"/>
                </a:lnTo>
                <a:lnTo>
                  <a:pt x="0" y="1415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9300990">
            <a:off x="-5944680" y="3783659"/>
            <a:ext cx="10630757" cy="10949282"/>
          </a:xfrm>
          <a:custGeom>
            <a:avLst/>
            <a:gdLst/>
            <a:ahLst/>
            <a:cxnLst/>
            <a:rect l="l" t="t" r="r" b="b"/>
            <a:pathLst>
              <a:path w="10630757" h="10949282">
                <a:moveTo>
                  <a:pt x="0" y="0"/>
                </a:moveTo>
                <a:lnTo>
                  <a:pt x="10630757" y="0"/>
                </a:lnTo>
                <a:lnTo>
                  <a:pt x="10630757" y="10949282"/>
                </a:lnTo>
                <a:lnTo>
                  <a:pt x="0" y="109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9300990">
            <a:off x="12459812" y="-2031537"/>
            <a:ext cx="7089208" cy="7301619"/>
          </a:xfrm>
          <a:custGeom>
            <a:avLst/>
            <a:gdLst/>
            <a:ahLst/>
            <a:cxnLst/>
            <a:rect l="l" t="t" r="r" b="b"/>
            <a:pathLst>
              <a:path w="7089208" h="7301619">
                <a:moveTo>
                  <a:pt x="0" y="0"/>
                </a:moveTo>
                <a:lnTo>
                  <a:pt x="7089208" y="0"/>
                </a:lnTo>
                <a:lnTo>
                  <a:pt x="7089208" y="7301619"/>
                </a:lnTo>
                <a:lnTo>
                  <a:pt x="0" y="7301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Picture 6" descr="A black box on a metal stand&#10;&#10;AI-generated content may be incorrect.">
            <a:extLst>
              <a:ext uri="{FF2B5EF4-FFF2-40B4-BE49-F238E27FC236}">
                <a16:creationId xmlns:a16="http://schemas.microsoft.com/office/drawing/2014/main" id="{59204F02-AF13-187D-A1A3-3EF76AA9D6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536" y="2559781"/>
            <a:ext cx="4403890" cy="621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CE9EFB-205B-4738-2667-34181E2D69A2}"/>
              </a:ext>
            </a:extLst>
          </p:cNvPr>
          <p:cNvSpPr txBox="1"/>
          <p:nvPr/>
        </p:nvSpPr>
        <p:spPr>
          <a:xfrm>
            <a:off x="2209800" y="3956771"/>
            <a:ext cx="52317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3600" dirty="0">
                <a:latin typeface="Bahnschrift SemiBold" panose="020B0502040204020203" pitchFamily="34" charset="0"/>
              </a:rPr>
              <a:t>Banc de testare – repetabilitate</a:t>
            </a:r>
            <a:r>
              <a:rPr lang="en-US" sz="3600" dirty="0">
                <a:latin typeface="Bahnschrift SemiBold" panose="020B0502040204020203" pitchFamily="34" charset="0"/>
              </a:rPr>
              <a:t> – </a:t>
            </a:r>
            <a:r>
              <a:rPr lang="en-US" sz="3600" dirty="0" err="1">
                <a:latin typeface="Bahnschrift SemiBold" panose="020B0502040204020203" pitchFamily="34" charset="0"/>
              </a:rPr>
              <a:t>cursa</a:t>
            </a:r>
            <a:r>
              <a:rPr lang="en-US" sz="3600" dirty="0">
                <a:latin typeface="Bahnschrift SemiBold" panose="020B0502040204020203" pitchFamily="34" charset="0"/>
              </a:rPr>
              <a:t> 11cm, ac</a:t>
            </a:r>
            <a:r>
              <a:rPr lang="ro-RO" sz="3600" dirty="0" err="1">
                <a:latin typeface="Bahnschrift SemiBold" panose="020B0502040204020203" pitchFamily="34" charset="0"/>
              </a:rPr>
              <a:t>ționare</a:t>
            </a:r>
            <a:r>
              <a:rPr lang="ro-RO" sz="3600" dirty="0">
                <a:latin typeface="Bahnschrift SemiBold" panose="020B0502040204020203" pitchFamily="34" charset="0"/>
              </a:rPr>
              <a:t> manuală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3600" dirty="0">
                <a:latin typeface="Bahnschrift SemiBold" panose="020B0502040204020203" pitchFamily="34" charset="0"/>
              </a:rPr>
              <a:t>31 de apăsări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3600" dirty="0">
                <a:latin typeface="Bahnschrift SemiBold" panose="020B0502040204020203" pitchFamily="34" charset="0"/>
              </a:rPr>
              <a:t>Analiză numerică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0F5EF9-2668-2E16-4300-6E45FA279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30BB01E-F96B-5BC0-1172-FCAF86BB041A}"/>
              </a:ext>
            </a:extLst>
          </p:cNvPr>
          <p:cNvSpPr txBox="1"/>
          <p:nvPr/>
        </p:nvSpPr>
        <p:spPr>
          <a:xfrm>
            <a:off x="-2209800" y="602615"/>
            <a:ext cx="16768863" cy="85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 spc="559" dirty="0" err="1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Metoda</a:t>
            </a:r>
            <a:r>
              <a:rPr lang="en-US" sz="4700" b="1" spc="559" dirty="0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 de </a:t>
            </a:r>
            <a:r>
              <a:rPr lang="en-US" sz="4700" b="1" spc="559" dirty="0" err="1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Testare</a:t>
            </a:r>
            <a:endParaRPr lang="en-US" sz="4700" b="1" spc="559" dirty="0">
              <a:solidFill>
                <a:srgbClr val="3C6CA8"/>
              </a:solidFill>
              <a:latin typeface="Lastica Bold"/>
              <a:ea typeface="Lastica Bold"/>
              <a:cs typeface="Lastica Bold"/>
              <a:sym typeface="Lastica Bold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F9CD5A6-25A7-D472-A027-6F37FF6BCC8B}"/>
              </a:ext>
            </a:extLst>
          </p:cNvPr>
          <p:cNvSpPr/>
          <p:nvPr/>
        </p:nvSpPr>
        <p:spPr>
          <a:xfrm>
            <a:off x="11451294" y="320873"/>
            <a:ext cx="1379620" cy="1415655"/>
          </a:xfrm>
          <a:custGeom>
            <a:avLst/>
            <a:gdLst/>
            <a:ahLst/>
            <a:cxnLst/>
            <a:rect l="l" t="t" r="r" b="b"/>
            <a:pathLst>
              <a:path w="1379620" h="1415655">
                <a:moveTo>
                  <a:pt x="0" y="0"/>
                </a:moveTo>
                <a:lnTo>
                  <a:pt x="1379620" y="0"/>
                </a:lnTo>
                <a:lnTo>
                  <a:pt x="1379620" y="1415654"/>
                </a:lnTo>
                <a:lnTo>
                  <a:pt x="0" y="1415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0494C27-6488-462A-8748-48128DA1AB82}"/>
              </a:ext>
            </a:extLst>
          </p:cNvPr>
          <p:cNvSpPr/>
          <p:nvPr/>
        </p:nvSpPr>
        <p:spPr>
          <a:xfrm rot="-9300990">
            <a:off x="-5944680" y="3783659"/>
            <a:ext cx="10630757" cy="10949282"/>
          </a:xfrm>
          <a:custGeom>
            <a:avLst/>
            <a:gdLst/>
            <a:ahLst/>
            <a:cxnLst/>
            <a:rect l="l" t="t" r="r" b="b"/>
            <a:pathLst>
              <a:path w="10630757" h="10949282">
                <a:moveTo>
                  <a:pt x="0" y="0"/>
                </a:moveTo>
                <a:lnTo>
                  <a:pt x="10630757" y="0"/>
                </a:lnTo>
                <a:lnTo>
                  <a:pt x="10630757" y="10949282"/>
                </a:lnTo>
                <a:lnTo>
                  <a:pt x="0" y="109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870E74C-B734-3F33-3AEE-8B32FFA49175}"/>
              </a:ext>
            </a:extLst>
          </p:cNvPr>
          <p:cNvSpPr/>
          <p:nvPr/>
        </p:nvSpPr>
        <p:spPr>
          <a:xfrm rot="-9300990">
            <a:off x="12459812" y="-2031537"/>
            <a:ext cx="7089208" cy="7301619"/>
          </a:xfrm>
          <a:custGeom>
            <a:avLst/>
            <a:gdLst/>
            <a:ahLst/>
            <a:cxnLst/>
            <a:rect l="l" t="t" r="r" b="b"/>
            <a:pathLst>
              <a:path w="7089208" h="7301619">
                <a:moveTo>
                  <a:pt x="0" y="0"/>
                </a:moveTo>
                <a:lnTo>
                  <a:pt x="7089208" y="0"/>
                </a:lnTo>
                <a:lnTo>
                  <a:pt x="7089208" y="7301619"/>
                </a:lnTo>
                <a:lnTo>
                  <a:pt x="0" y="7301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03A92-C682-92ED-FABA-7AD43177F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1866900"/>
            <a:ext cx="14401800" cy="794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82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632</Words>
  <Application>Microsoft Office PowerPoint</Application>
  <PresentationFormat>Custom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Bold</vt:lpstr>
      <vt:lpstr>Cy Grotesk Wide Bold</vt:lpstr>
      <vt:lpstr>Cy Grotesk Wide</vt:lpstr>
      <vt:lpstr>Calibri</vt:lpstr>
      <vt:lpstr>Lastica Bold</vt:lpstr>
      <vt:lpstr>Bahnschrift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Sesiunea de comunicari</dc:title>
  <dc:creator>Raluca</dc:creator>
  <cp:lastModifiedBy>Silviu-Andrei PONTOŞ (141034)</cp:lastModifiedBy>
  <cp:revision>3</cp:revision>
  <dcterms:created xsi:type="dcterms:W3CDTF">2006-08-16T00:00:00Z</dcterms:created>
  <dcterms:modified xsi:type="dcterms:W3CDTF">2025-05-08T22:33:19Z</dcterms:modified>
  <dc:identifier>DAGm3Tt_Fcs</dc:identifier>
</cp:coreProperties>
</file>